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170" y="1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CBBA8D2F-2BEB-4C12-88F7-BC1F5BDC5D66}" type="datetimeFigureOut">
              <a:rPr lang="en-US" smtClean="0"/>
              <a:t>9/7/2016</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332A9521-BB2D-4DB8-BEE2-D4C1B2878CAF}"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BA8D2F-2BEB-4C12-88F7-BC1F5BDC5D66}" type="datetimeFigureOut">
              <a:rPr lang="en-US" smtClean="0"/>
              <a:t>9/7/2016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2A9521-BB2D-4DB8-BEE2-D4C1B2878CAF}"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BA8D2F-2BEB-4C12-88F7-BC1F5BDC5D66}" type="datetimeFigureOut">
              <a:rPr lang="en-US" smtClean="0"/>
              <a:t>9/7/2016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2A9521-BB2D-4DB8-BEE2-D4C1B2878CAF}"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BA8D2F-2BEB-4C12-88F7-BC1F5BDC5D66}" type="datetimeFigureOut">
              <a:rPr lang="en-US" smtClean="0"/>
              <a:t>9/7/2016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2A9521-BB2D-4DB8-BEE2-D4C1B2878CAF}"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BA8D2F-2BEB-4C12-88F7-BC1F5BDC5D66}" type="datetimeFigureOut">
              <a:rPr lang="en-US" smtClean="0"/>
              <a:t>9/7/2016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2A9521-BB2D-4DB8-BEE2-D4C1B2878CA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BBA8D2F-2BEB-4C12-88F7-BC1F5BDC5D66}" type="datetimeFigureOut">
              <a:rPr lang="en-US" smtClean="0"/>
              <a:t>9/7/2016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2A9521-BB2D-4DB8-BEE2-D4C1B2878CAF}"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BBA8D2F-2BEB-4C12-88F7-BC1F5BDC5D66}" type="datetimeFigureOut">
              <a:rPr lang="en-US" smtClean="0"/>
              <a:t>9/7/2016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2A9521-BB2D-4DB8-BEE2-D4C1B2878CAF}"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BBA8D2F-2BEB-4C12-88F7-BC1F5BDC5D66}" type="datetimeFigureOut">
              <a:rPr lang="en-US" smtClean="0"/>
              <a:t>9/7/2016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2A9521-BB2D-4DB8-BEE2-D4C1B2878CAF}"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BA8D2F-2BEB-4C12-88F7-BC1F5BDC5D66}" type="datetimeFigureOut">
              <a:rPr lang="en-US" smtClean="0"/>
              <a:t>9/7/2016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2A9521-BB2D-4DB8-BEE2-D4C1B2878CA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BA8D2F-2BEB-4C12-88F7-BC1F5BDC5D66}" type="datetimeFigureOut">
              <a:rPr lang="en-US" smtClean="0"/>
              <a:t>9/7/2016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2A9521-BB2D-4DB8-BEE2-D4C1B2878CA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BA8D2F-2BEB-4C12-88F7-BC1F5BDC5D66}" type="datetimeFigureOut">
              <a:rPr lang="en-US" smtClean="0"/>
              <a:t>9/7/2016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2A9521-BB2D-4DB8-BEE2-D4C1B2878CA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CBBA8D2F-2BEB-4C12-88F7-BC1F5BDC5D66}" type="datetimeFigureOut">
              <a:rPr lang="en-US" smtClean="0"/>
              <a:t>9/7/2016</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332A9521-BB2D-4DB8-BEE2-D4C1B2878CA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2.jpe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457200"/>
            <a:ext cx="6777318" cy="1731982"/>
          </a:xfrm>
        </p:spPr>
        <p:txBody>
          <a:bodyPr/>
          <a:lstStyle/>
          <a:p>
            <a:r>
              <a:rPr lang="en-US" dirty="0" smtClean="0"/>
              <a:t>Europe Begins to Explore the Earth</a:t>
            </a:r>
            <a:endParaRPr lang="en-US" dirty="0"/>
          </a:p>
        </p:txBody>
      </p:sp>
      <p:sp>
        <p:nvSpPr>
          <p:cNvPr id="3" name="Subtitle 2"/>
          <p:cNvSpPr>
            <a:spLocks noGrp="1"/>
          </p:cNvSpPr>
          <p:nvPr>
            <p:ph type="subTitle" idx="1"/>
          </p:nvPr>
        </p:nvSpPr>
        <p:spPr>
          <a:xfrm>
            <a:off x="1600200" y="2514600"/>
            <a:ext cx="6400800" cy="499338"/>
          </a:xfrm>
        </p:spPr>
        <p:txBody>
          <a:bodyPr/>
          <a:lstStyle/>
          <a:p>
            <a:r>
              <a:rPr lang="en-US" dirty="0" smtClean="0"/>
              <a:t>From the Crusades to Columbus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1200" y="3810000"/>
            <a:ext cx="5257800" cy="2606366"/>
          </a:xfrm>
          <a:prstGeom prst="rect">
            <a:avLst/>
          </a:prstGeom>
        </p:spPr>
      </p:pic>
    </p:spTree>
    <p:extLst>
      <p:ext uri="{BB962C8B-B14F-4D97-AF65-F5344CB8AC3E}">
        <p14:creationId xmlns:p14="http://schemas.microsoft.com/office/powerpoint/2010/main" val="42490835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Spanish Monarchs: Ferdinand &amp; Isabella</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351" b="351"/>
          <a:stretch>
            <a:fillRect/>
          </a:stretch>
        </p:blipFill>
        <p:spPr/>
      </p:pic>
      <p:sp>
        <p:nvSpPr>
          <p:cNvPr id="4" name="Text Placeholder 3"/>
          <p:cNvSpPr>
            <a:spLocks noGrp="1"/>
          </p:cNvSpPr>
          <p:nvPr>
            <p:ph type="body" sz="half" idx="2"/>
          </p:nvPr>
        </p:nvSpPr>
        <p:spPr/>
        <p:txBody>
          <a:bodyPr>
            <a:normAutofit lnSpcReduction="10000"/>
          </a:bodyPr>
          <a:lstStyle/>
          <a:p>
            <a:pPr algn="l"/>
            <a:r>
              <a:rPr lang="en-US" dirty="0" smtClean="0"/>
              <a:t>The funding which Columbus received for his voyage of exploration was not excessive.  Ferdinand and Isabella viewed his attempt to discover a new route to the Indies as a longshot bet.  It paid off.</a:t>
            </a:r>
            <a:endParaRPr lang="en-US" dirty="0"/>
          </a:p>
        </p:txBody>
      </p:sp>
    </p:spTree>
    <p:extLst>
      <p:ext uri="{BB962C8B-B14F-4D97-AF65-F5344CB8AC3E}">
        <p14:creationId xmlns:p14="http://schemas.microsoft.com/office/powerpoint/2010/main" val="5693238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Columbus enslaved the </a:t>
            </a:r>
            <a:r>
              <a:rPr lang="en-US" dirty="0" err="1" smtClean="0"/>
              <a:t>Taino</a:t>
            </a:r>
            <a:r>
              <a:rPr lang="en-US" dirty="0" smtClean="0"/>
              <a:t> people. </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4750" b="4750"/>
          <a:stretch>
            <a:fillRect/>
          </a:stretch>
        </p:blipFill>
        <p:spPr/>
      </p:pic>
      <p:sp>
        <p:nvSpPr>
          <p:cNvPr id="4" name="Text Placeholder 3"/>
          <p:cNvSpPr>
            <a:spLocks noGrp="1"/>
          </p:cNvSpPr>
          <p:nvPr>
            <p:ph type="body" sz="half" idx="2"/>
          </p:nvPr>
        </p:nvSpPr>
        <p:spPr/>
        <p:txBody>
          <a:bodyPr>
            <a:normAutofit lnSpcReduction="10000"/>
          </a:bodyPr>
          <a:lstStyle/>
          <a:p>
            <a:pPr algn="l"/>
            <a:r>
              <a:rPr lang="en-US" dirty="0" smtClean="0"/>
              <a:t>In order to collect as much gold as possible from Hispaniola – and plant crops to support the large colony of settlers his second venture West brought – Columbus enslaved Native Americans.  Disease and hard labor soon resulted in genocide. </a:t>
            </a:r>
            <a:endParaRPr lang="en-US" dirty="0"/>
          </a:p>
        </p:txBody>
      </p:sp>
    </p:spTree>
    <p:extLst>
      <p:ext uri="{BB962C8B-B14F-4D97-AF65-F5344CB8AC3E}">
        <p14:creationId xmlns:p14="http://schemas.microsoft.com/office/powerpoint/2010/main" val="42036519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Amerigo</a:t>
            </a:r>
            <a:r>
              <a:rPr lang="en-US" dirty="0" smtClean="0"/>
              <a:t> Vespucci </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939" r="939"/>
          <a:stretch>
            <a:fillRect/>
          </a:stretch>
        </p:blipFill>
        <p:spPr/>
      </p:pic>
      <p:sp>
        <p:nvSpPr>
          <p:cNvPr id="4" name="Text Placeholder 3"/>
          <p:cNvSpPr>
            <a:spLocks noGrp="1"/>
          </p:cNvSpPr>
          <p:nvPr>
            <p:ph type="body" sz="half" idx="2"/>
          </p:nvPr>
        </p:nvSpPr>
        <p:spPr/>
        <p:txBody>
          <a:bodyPr>
            <a:normAutofit lnSpcReduction="10000"/>
          </a:bodyPr>
          <a:lstStyle/>
          <a:p>
            <a:pPr algn="l"/>
            <a:r>
              <a:rPr lang="en-US" dirty="0" smtClean="0"/>
              <a:t>The Italian explorer </a:t>
            </a:r>
            <a:r>
              <a:rPr lang="en-US" dirty="0" err="1" smtClean="0"/>
              <a:t>Amerigo</a:t>
            </a:r>
            <a:r>
              <a:rPr lang="en-US" dirty="0" smtClean="0"/>
              <a:t> Vespucci actually mapped out the coastline of South America in 1499, confirming that what Columbus had discovered was not the Indies at all.  Rather, it was a heretofore unknown continent to Europeans. </a:t>
            </a:r>
            <a:endParaRPr lang="en-US" dirty="0"/>
          </a:p>
        </p:txBody>
      </p:sp>
    </p:spTree>
    <p:extLst>
      <p:ext uri="{BB962C8B-B14F-4D97-AF65-F5344CB8AC3E}">
        <p14:creationId xmlns:p14="http://schemas.microsoft.com/office/powerpoint/2010/main" val="21158291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029200" y="4114800"/>
            <a:ext cx="3422483" cy="517116"/>
          </a:xfrm>
        </p:spPr>
        <p:txBody>
          <a:bodyPr/>
          <a:lstStyle/>
          <a:p>
            <a:r>
              <a:rPr lang="en-US" dirty="0" smtClean="0"/>
              <a:t>Ponce de Leon</a:t>
            </a:r>
            <a:endParaRPr lang="en-US" dirty="0"/>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09599" y="630872"/>
            <a:ext cx="4194259" cy="5312728"/>
          </a:xfrm>
        </p:spPr>
      </p:pic>
      <p:sp>
        <p:nvSpPr>
          <p:cNvPr id="7" name="Text Placeholder 6"/>
          <p:cNvSpPr>
            <a:spLocks noGrp="1"/>
          </p:cNvSpPr>
          <p:nvPr>
            <p:ph type="body" sz="half" idx="2"/>
          </p:nvPr>
        </p:nvSpPr>
        <p:spPr>
          <a:xfrm>
            <a:off x="5029200" y="4648200"/>
            <a:ext cx="3411725" cy="1577788"/>
          </a:xfrm>
        </p:spPr>
        <p:txBody>
          <a:bodyPr/>
          <a:lstStyle/>
          <a:p>
            <a:r>
              <a:rPr lang="en-US" dirty="0" smtClean="0"/>
              <a:t>Reportedly searching for the Fountain of Youth, Juan Ponce de Leon was the Spanish conquistador who explored Florida and claimed it for Spain.</a:t>
            </a:r>
            <a:endParaRPr lang="en-US"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5399" y="838200"/>
            <a:ext cx="3328987" cy="2269950"/>
          </a:xfrm>
          <a:prstGeom prst="rect">
            <a:avLst/>
          </a:prstGeom>
        </p:spPr>
      </p:pic>
    </p:spTree>
    <p:extLst>
      <p:ext uri="{BB962C8B-B14F-4D97-AF65-F5344CB8AC3E}">
        <p14:creationId xmlns:p14="http://schemas.microsoft.com/office/powerpoint/2010/main" val="16301544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Vasco de Balboa</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0" y="1143000"/>
            <a:ext cx="3815175" cy="4724399"/>
          </a:xfrm>
        </p:spPr>
      </p:pic>
      <p:sp>
        <p:nvSpPr>
          <p:cNvPr id="4" name="Text Placeholder 3"/>
          <p:cNvSpPr>
            <a:spLocks noGrp="1"/>
          </p:cNvSpPr>
          <p:nvPr>
            <p:ph type="body" sz="half" idx="2"/>
          </p:nvPr>
        </p:nvSpPr>
        <p:spPr/>
        <p:txBody>
          <a:bodyPr/>
          <a:lstStyle/>
          <a:p>
            <a:r>
              <a:rPr lang="en-US" dirty="0" smtClean="0"/>
              <a:t>Balboa crossed Central America from north to south near the present day isthmus of Panama.  He was the first conquistador to set foot in the Pacific Ocean.  He did not, however, have the distinction of naming the ocean.  That honor would go to Ferdinand Magellan. </a:t>
            </a:r>
            <a:endParaRPr lang="en-US" dirty="0"/>
          </a:p>
        </p:txBody>
      </p:sp>
    </p:spTree>
    <p:extLst>
      <p:ext uri="{BB962C8B-B14F-4D97-AF65-F5344CB8AC3E}">
        <p14:creationId xmlns:p14="http://schemas.microsoft.com/office/powerpoint/2010/main" val="37713077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1900" y="1219200"/>
            <a:ext cx="3422483" cy="607805"/>
          </a:xfrm>
        </p:spPr>
        <p:txBody>
          <a:bodyPr/>
          <a:lstStyle/>
          <a:p>
            <a:r>
              <a:rPr lang="en-US" dirty="0" smtClean="0"/>
              <a:t>Ferdinand Magellan</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2150" y="792710"/>
            <a:ext cx="4116388" cy="5099543"/>
          </a:xfrm>
        </p:spPr>
      </p:pic>
      <p:sp>
        <p:nvSpPr>
          <p:cNvPr id="4" name="Text Placeholder 3"/>
          <p:cNvSpPr>
            <a:spLocks noGrp="1"/>
          </p:cNvSpPr>
          <p:nvPr>
            <p:ph type="body" sz="half" idx="2"/>
          </p:nvPr>
        </p:nvSpPr>
        <p:spPr>
          <a:xfrm>
            <a:off x="5041900" y="1981200"/>
            <a:ext cx="3411725" cy="2517289"/>
          </a:xfrm>
        </p:spPr>
        <p:txBody>
          <a:bodyPr>
            <a:normAutofit lnSpcReduction="10000"/>
          </a:bodyPr>
          <a:lstStyle/>
          <a:p>
            <a:r>
              <a:rPr lang="en-US" dirty="0" smtClean="0"/>
              <a:t>Magellan was the leader of the expedition which would cross through what we call the Straits of Magellan today – at the southern most point in South America.  Magellan and his crew would continue across the Pacific Ocean – which Magellan named – to the Philippine Islands.   Magellan perished there. </a:t>
            </a:r>
            <a:endParaRPr lang="en-US" dirty="0"/>
          </a:p>
        </p:txBody>
      </p:sp>
      <p:sp>
        <p:nvSpPr>
          <p:cNvPr id="7" name="Rounded Rectangle 6"/>
          <p:cNvSpPr/>
          <p:nvPr/>
        </p:nvSpPr>
        <p:spPr>
          <a:xfrm>
            <a:off x="5041900" y="4495800"/>
            <a:ext cx="3352800" cy="12954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400" dirty="0" smtClean="0"/>
              <a:t>So, technically, Ferdinand Magellan did not circumnavigate the Earth.  His crew did, becoming the first men in recorded history to do so. </a:t>
            </a:r>
            <a:endParaRPr lang="en-US" sz="1400" dirty="0"/>
          </a:p>
        </p:txBody>
      </p:sp>
    </p:spTree>
    <p:extLst>
      <p:ext uri="{BB962C8B-B14F-4D97-AF65-F5344CB8AC3E}">
        <p14:creationId xmlns:p14="http://schemas.microsoft.com/office/powerpoint/2010/main" val="6017868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05400" y="914400"/>
            <a:ext cx="3422483" cy="684005"/>
          </a:xfrm>
        </p:spPr>
        <p:txBody>
          <a:bodyPr/>
          <a:lstStyle/>
          <a:p>
            <a:r>
              <a:rPr lang="en-US" dirty="0" err="1" smtClean="0"/>
              <a:t>Hernan</a:t>
            </a:r>
            <a:r>
              <a:rPr lang="en-US" dirty="0" smtClean="0"/>
              <a:t> Cortes</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92150" y="1595589"/>
            <a:ext cx="4116388" cy="3493784"/>
          </a:xfrm>
        </p:spPr>
      </p:pic>
      <p:sp>
        <p:nvSpPr>
          <p:cNvPr id="4" name="Text Placeholder 3"/>
          <p:cNvSpPr>
            <a:spLocks noGrp="1"/>
          </p:cNvSpPr>
          <p:nvPr>
            <p:ph type="body" sz="half" idx="2"/>
          </p:nvPr>
        </p:nvSpPr>
        <p:spPr>
          <a:xfrm>
            <a:off x="5029200" y="1600200"/>
            <a:ext cx="3411725" cy="3606501"/>
          </a:xfrm>
        </p:spPr>
        <p:txBody>
          <a:bodyPr/>
          <a:lstStyle/>
          <a:p>
            <a:r>
              <a:rPr lang="en-US" dirty="0" smtClean="0"/>
              <a:t>The advantages of the Spanish in Tenochtitlan – capital of the Aztec Empire – were many.  Most notably: </a:t>
            </a:r>
          </a:p>
          <a:p>
            <a:pPr marL="285750" indent="-285750">
              <a:buFont typeface="Wingdings" pitchFamily="2" charset="2"/>
              <a:buChar char="v"/>
            </a:pPr>
            <a:r>
              <a:rPr lang="en-US" dirty="0" smtClean="0"/>
              <a:t>Disease</a:t>
            </a:r>
          </a:p>
          <a:p>
            <a:pPr marL="285750" indent="-285750">
              <a:buFont typeface="Wingdings" pitchFamily="2" charset="2"/>
              <a:buChar char="v"/>
            </a:pPr>
            <a:r>
              <a:rPr lang="en-US" dirty="0" smtClean="0"/>
              <a:t>Steel Weapons</a:t>
            </a:r>
          </a:p>
          <a:p>
            <a:pPr marL="285750" indent="-285750">
              <a:buFont typeface="Wingdings" pitchFamily="2" charset="2"/>
              <a:buChar char="v"/>
            </a:pPr>
            <a:r>
              <a:rPr lang="en-US" dirty="0" smtClean="0"/>
              <a:t>Armor</a:t>
            </a:r>
          </a:p>
          <a:p>
            <a:pPr marL="285750" indent="-285750">
              <a:buFont typeface="Wingdings" pitchFamily="2" charset="2"/>
              <a:buChar char="v"/>
            </a:pPr>
            <a:r>
              <a:rPr lang="en-US" dirty="0" smtClean="0"/>
              <a:t>Horses </a:t>
            </a:r>
          </a:p>
          <a:p>
            <a:pPr marL="285750" indent="-285750">
              <a:buFont typeface="Wingdings" pitchFamily="2" charset="2"/>
              <a:buChar char="v"/>
            </a:pPr>
            <a:r>
              <a:rPr lang="en-US" dirty="0" smtClean="0"/>
              <a:t>Mastiffs</a:t>
            </a:r>
          </a:p>
          <a:p>
            <a:pPr marL="285750" indent="-285750">
              <a:buFont typeface="Wingdings" pitchFamily="2" charset="2"/>
              <a:buChar char="v"/>
            </a:pPr>
            <a:r>
              <a:rPr lang="en-US" dirty="0" smtClean="0"/>
              <a:t>Written Communication</a:t>
            </a:r>
          </a:p>
          <a:p>
            <a:pPr marL="285750" indent="-285750">
              <a:buFont typeface="Wingdings" pitchFamily="2" charset="2"/>
              <a:buChar char="v"/>
            </a:pPr>
            <a:r>
              <a:rPr lang="en-US" dirty="0" smtClean="0"/>
              <a:t>Crossbows, guns, and cannons</a:t>
            </a:r>
          </a:p>
          <a:p>
            <a:pPr marL="285750" indent="-285750">
              <a:buFont typeface="Wingdings" pitchFamily="2" charset="2"/>
              <a:buChar char="v"/>
            </a:pPr>
            <a:r>
              <a:rPr lang="en-US" dirty="0" smtClean="0"/>
              <a:t>Quetzalcoatl?   </a:t>
            </a:r>
          </a:p>
        </p:txBody>
      </p:sp>
    </p:spTree>
    <p:extLst>
      <p:ext uri="{BB962C8B-B14F-4D97-AF65-F5344CB8AC3E}">
        <p14:creationId xmlns:p14="http://schemas.microsoft.com/office/powerpoint/2010/main" val="19242890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64502" y="2247900"/>
            <a:ext cx="5014995" cy="3878263"/>
          </a:xfrm>
        </p:spPr>
      </p:pic>
      <p:sp>
        <p:nvSpPr>
          <p:cNvPr id="5" name="Title 4"/>
          <p:cNvSpPr>
            <a:spLocks noGrp="1"/>
          </p:cNvSpPr>
          <p:nvPr>
            <p:ph type="title"/>
          </p:nvPr>
        </p:nvSpPr>
        <p:spPr/>
        <p:txBody>
          <a:bodyPr/>
          <a:lstStyle/>
          <a:p>
            <a:r>
              <a:rPr lang="en-US" dirty="0" smtClean="0"/>
              <a:t>Smallpox</a:t>
            </a:r>
            <a:endParaRPr lang="en-US" dirty="0"/>
          </a:p>
        </p:txBody>
      </p:sp>
    </p:spTree>
    <p:extLst>
      <p:ext uri="{BB962C8B-B14F-4D97-AF65-F5344CB8AC3E}">
        <p14:creationId xmlns:p14="http://schemas.microsoft.com/office/powerpoint/2010/main" val="12225522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0" y="2133600"/>
            <a:ext cx="7747000" cy="3253740"/>
          </a:xfrm>
        </p:spPr>
      </p:pic>
      <p:sp>
        <p:nvSpPr>
          <p:cNvPr id="3" name="Title 2"/>
          <p:cNvSpPr>
            <a:spLocks noGrp="1"/>
          </p:cNvSpPr>
          <p:nvPr>
            <p:ph type="title"/>
          </p:nvPr>
        </p:nvSpPr>
        <p:spPr/>
        <p:txBody>
          <a:bodyPr/>
          <a:lstStyle/>
          <a:p>
            <a:r>
              <a:rPr lang="en-US" dirty="0" smtClean="0"/>
              <a:t>Francisco Pizarro </a:t>
            </a:r>
            <a:endParaRPr lang="en-US" dirty="0"/>
          </a:p>
        </p:txBody>
      </p:sp>
      <p:sp>
        <p:nvSpPr>
          <p:cNvPr id="5" name="Rounded Rectangle 4"/>
          <p:cNvSpPr/>
          <p:nvPr/>
        </p:nvSpPr>
        <p:spPr>
          <a:xfrm>
            <a:off x="762000" y="5638800"/>
            <a:ext cx="7772400" cy="381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Pizarro and his men would conquer the Incans in 1532.</a:t>
            </a:r>
            <a:endParaRPr lang="en-US" dirty="0"/>
          </a:p>
        </p:txBody>
      </p:sp>
    </p:spTree>
    <p:extLst>
      <p:ext uri="{BB962C8B-B14F-4D97-AF65-F5344CB8AC3E}">
        <p14:creationId xmlns:p14="http://schemas.microsoft.com/office/powerpoint/2010/main" val="8658254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400" y="2133600"/>
            <a:ext cx="5194102" cy="3878263"/>
          </a:xfrm>
        </p:spPr>
      </p:pic>
      <p:sp>
        <p:nvSpPr>
          <p:cNvPr id="3" name="Title 2"/>
          <p:cNvSpPr>
            <a:spLocks noGrp="1"/>
          </p:cNvSpPr>
          <p:nvPr>
            <p:ph type="title"/>
          </p:nvPr>
        </p:nvSpPr>
        <p:spPr/>
        <p:txBody>
          <a:bodyPr/>
          <a:lstStyle/>
          <a:p>
            <a:r>
              <a:rPr lang="en-US" dirty="0" smtClean="0"/>
              <a:t>Coronado </a:t>
            </a:r>
            <a:endParaRPr lang="en-US" dirty="0"/>
          </a:p>
        </p:txBody>
      </p:sp>
      <p:sp>
        <p:nvSpPr>
          <p:cNvPr id="5" name="Rounded Rectangle 4"/>
          <p:cNvSpPr/>
          <p:nvPr/>
        </p:nvSpPr>
        <p:spPr>
          <a:xfrm>
            <a:off x="6324600" y="2133600"/>
            <a:ext cx="2514600" cy="3810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600" dirty="0" smtClean="0"/>
              <a:t>Francisco Vasquez de Coronado and his men explored much of the Southwest during the 1540s.  Reportedly seeking out the riches of the Seven Cities of Cibola, Coronado and his men are presumed to be the first Europeans to see the Grand Canyon and the Great Plains. </a:t>
            </a:r>
            <a:endParaRPr lang="en-US" sz="1600" dirty="0"/>
          </a:p>
        </p:txBody>
      </p:sp>
    </p:spTree>
    <p:extLst>
      <p:ext uri="{BB962C8B-B14F-4D97-AF65-F5344CB8AC3E}">
        <p14:creationId xmlns:p14="http://schemas.microsoft.com/office/powerpoint/2010/main" val="13002159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181600" y="762000"/>
            <a:ext cx="3422483" cy="607805"/>
          </a:xfrm>
        </p:spPr>
        <p:txBody>
          <a:bodyPr/>
          <a:lstStyle/>
          <a:p>
            <a:r>
              <a:rPr lang="en-US" dirty="0" smtClean="0"/>
              <a:t>The Crusades</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54901" y="838200"/>
            <a:ext cx="3946613" cy="4953000"/>
          </a:xfrm>
        </p:spPr>
      </p:pic>
      <p:sp>
        <p:nvSpPr>
          <p:cNvPr id="6" name="Text Placeholder 5"/>
          <p:cNvSpPr>
            <a:spLocks noGrp="1"/>
          </p:cNvSpPr>
          <p:nvPr>
            <p:ph type="body" sz="half" idx="2"/>
          </p:nvPr>
        </p:nvSpPr>
        <p:spPr>
          <a:xfrm>
            <a:off x="5034579" y="1447800"/>
            <a:ext cx="3411725" cy="4673301"/>
          </a:xfrm>
        </p:spPr>
        <p:txBody>
          <a:bodyPr/>
          <a:lstStyle/>
          <a:p>
            <a:pPr marL="285750" indent="-285750">
              <a:buFont typeface="Wingdings" pitchFamily="2" charset="2"/>
              <a:buChar char="q"/>
            </a:pPr>
            <a:r>
              <a:rPr lang="en-US" dirty="0" smtClean="0"/>
              <a:t>Although the Crusades were a time of conflict between Christians and Muslims, in the time between conflicts, trade increased dramatically.  </a:t>
            </a:r>
          </a:p>
          <a:p>
            <a:endParaRPr lang="en-US" dirty="0" smtClean="0"/>
          </a:p>
          <a:p>
            <a:pPr marL="285750" indent="-285750">
              <a:buFont typeface="Wingdings" pitchFamily="2" charset="2"/>
              <a:buChar char="q"/>
            </a:pPr>
            <a:r>
              <a:rPr lang="en-US" dirty="0" smtClean="0"/>
              <a:t>Spices, sugar, melons, tapestries, and silk were only a few of the luxuries sought out by Europeans.  </a:t>
            </a:r>
          </a:p>
          <a:p>
            <a:endParaRPr lang="en-US" dirty="0" smtClean="0"/>
          </a:p>
          <a:p>
            <a:pPr marL="285750" indent="-285750">
              <a:buFont typeface="Wingdings" pitchFamily="2" charset="2"/>
              <a:buChar char="q"/>
            </a:pPr>
            <a:r>
              <a:rPr lang="en-US" dirty="0" smtClean="0"/>
              <a:t>Because they were adept at  shipbuilding, navigation and trade, Italian merchants profited from the trade with “East Asia.” </a:t>
            </a:r>
            <a:endParaRPr lang="en-US" dirty="0"/>
          </a:p>
        </p:txBody>
      </p:sp>
    </p:spTree>
    <p:extLst>
      <p:ext uri="{BB962C8B-B14F-4D97-AF65-F5344CB8AC3E}">
        <p14:creationId xmlns:p14="http://schemas.microsoft.com/office/powerpoint/2010/main" val="20378483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85112" y="2247900"/>
            <a:ext cx="5973776" cy="3878263"/>
          </a:xfrm>
        </p:spPr>
      </p:pic>
      <p:sp>
        <p:nvSpPr>
          <p:cNvPr id="3" name="Title 2"/>
          <p:cNvSpPr>
            <a:spLocks noGrp="1"/>
          </p:cNvSpPr>
          <p:nvPr>
            <p:ph type="title"/>
          </p:nvPr>
        </p:nvSpPr>
        <p:spPr/>
        <p:txBody>
          <a:bodyPr/>
          <a:lstStyle/>
          <a:p>
            <a:r>
              <a:rPr lang="en-US" dirty="0" smtClean="0"/>
              <a:t>Hernando de Soto</a:t>
            </a:r>
            <a:endParaRPr lang="en-US" dirty="0"/>
          </a:p>
        </p:txBody>
      </p:sp>
    </p:spTree>
    <p:extLst>
      <p:ext uri="{BB962C8B-B14F-4D97-AF65-F5344CB8AC3E}">
        <p14:creationId xmlns:p14="http://schemas.microsoft.com/office/powerpoint/2010/main" val="4551822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Junipero</a:t>
            </a:r>
            <a:r>
              <a:rPr lang="en-US" dirty="0" smtClean="0"/>
              <a:t> </a:t>
            </a:r>
            <a:r>
              <a:rPr lang="en-US" dirty="0" err="1" smtClean="0"/>
              <a:t>Serro</a:t>
            </a:r>
            <a:r>
              <a:rPr lang="en-US" dirty="0" smtClean="0"/>
              <a:t> and the Spanish Conquest of California</a:t>
            </a:r>
            <a:endParaRPr lang="en-US" dirty="0"/>
          </a:p>
        </p:txBody>
      </p:sp>
      <p:pic>
        <p:nvPicPr>
          <p:cNvPr id="7" name="Content Placeholder 6"/>
          <p:cNvPicPr>
            <a:picLocks noGrp="1" noChangeAspect="1"/>
          </p:cNvPicPr>
          <p:nvPr>
            <p:ph idx="1"/>
          </p:nvPr>
        </p:nvPicPr>
        <p:blipFill>
          <a:blip r:embed="rId2">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tretch>
            <a:fillRect/>
          </a:stretch>
        </p:blipFill>
        <p:spPr>
          <a:xfrm>
            <a:off x="784828" y="558800"/>
            <a:ext cx="3931031" cy="5567363"/>
          </a:xfrm>
        </p:spPr>
      </p:pic>
      <p:sp>
        <p:nvSpPr>
          <p:cNvPr id="6" name="Text Placeholder 5"/>
          <p:cNvSpPr>
            <a:spLocks noGrp="1"/>
          </p:cNvSpPr>
          <p:nvPr>
            <p:ph type="body" sz="half" idx="2"/>
          </p:nvPr>
        </p:nvSpPr>
        <p:spPr/>
        <p:txBody>
          <a:bodyPr>
            <a:normAutofit lnSpcReduction="10000"/>
          </a:bodyPr>
          <a:lstStyle/>
          <a:p>
            <a:r>
              <a:rPr lang="en-US" dirty="0" smtClean="0"/>
              <a:t>California was settled by the Spanish, as well, as we can tell from the names of the cities along the coast of our nation’s largest state.  The Spanish claims to California would be maintained all the way up to the Mexican-American War in the 1840s, although they were not considered legitimate by anyone in North America at that point. </a:t>
            </a:r>
            <a:endParaRPr lang="en-US" dirty="0"/>
          </a:p>
        </p:txBody>
      </p:sp>
    </p:spTree>
    <p:extLst>
      <p:ext uri="{BB962C8B-B14F-4D97-AF65-F5344CB8AC3E}">
        <p14:creationId xmlns:p14="http://schemas.microsoft.com/office/powerpoint/2010/main" val="36131164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47743" y="2514600"/>
            <a:ext cx="7635875" cy="3429000"/>
          </a:xfrm>
        </p:spPr>
      </p:pic>
      <p:sp>
        <p:nvSpPr>
          <p:cNvPr id="5" name="Title 4"/>
          <p:cNvSpPr>
            <a:spLocks noGrp="1"/>
          </p:cNvSpPr>
          <p:nvPr>
            <p:ph type="title"/>
          </p:nvPr>
        </p:nvSpPr>
        <p:spPr/>
        <p:txBody>
          <a:bodyPr/>
          <a:lstStyle/>
          <a:p>
            <a:r>
              <a:rPr lang="en-US" dirty="0" err="1" smtClean="0"/>
              <a:t>Popé</a:t>
            </a:r>
            <a:endParaRPr lang="en-US" dirty="0"/>
          </a:p>
        </p:txBody>
      </p:sp>
    </p:spTree>
    <p:extLst>
      <p:ext uri="{BB962C8B-B14F-4D97-AF65-F5344CB8AC3E}">
        <p14:creationId xmlns:p14="http://schemas.microsoft.com/office/powerpoint/2010/main" val="6433644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a:t>
            </a:r>
            <a:r>
              <a:rPr lang="en-US" dirty="0" err="1" smtClean="0"/>
              <a:t>Encomienda</a:t>
            </a:r>
            <a:r>
              <a:rPr lang="en-US" dirty="0" smtClean="0"/>
              <a:t> System</a:t>
            </a:r>
            <a:endParaRPr lang="en-US" dirty="0"/>
          </a:p>
        </p:txBody>
      </p:sp>
      <p:sp>
        <p:nvSpPr>
          <p:cNvPr id="4" name="Content Placeholder 3"/>
          <p:cNvSpPr>
            <a:spLocks noGrp="1"/>
          </p:cNvSpPr>
          <p:nvPr>
            <p:ph sz="quarter" idx="13"/>
          </p:nvPr>
        </p:nvSpPr>
        <p:spPr/>
        <p:txBody>
          <a:bodyPr>
            <a:normAutofit fontScale="92500"/>
          </a:bodyPr>
          <a:lstStyle/>
          <a:p>
            <a:r>
              <a:rPr lang="en-US" dirty="0" smtClean="0"/>
              <a:t>The Spanish </a:t>
            </a:r>
            <a:r>
              <a:rPr lang="en-US" dirty="0" err="1" smtClean="0"/>
              <a:t>encomienda</a:t>
            </a:r>
            <a:r>
              <a:rPr lang="en-US" dirty="0" smtClean="0"/>
              <a:t> system formalized the enslavement of Native American peoples.  The Spanish were obliged to attempt to Christianize all Native Americans and to pay some minimal wages to those who worked on the plantations or in the mines. </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572000" y="2743200"/>
            <a:ext cx="3956345" cy="2330450"/>
          </a:xfrm>
        </p:spPr>
      </p:pic>
    </p:spTree>
    <p:extLst>
      <p:ext uri="{BB962C8B-B14F-4D97-AF65-F5344CB8AC3E}">
        <p14:creationId xmlns:p14="http://schemas.microsoft.com/office/powerpoint/2010/main" val="21934252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lnSpcReduction="10000"/>
          </a:bodyPr>
          <a:lstStyle/>
          <a:p>
            <a:r>
              <a:rPr lang="en-US" dirty="0" smtClean="0"/>
              <a:t>Giovanni da Verrazano – Verrazano explored the east coast of North America from Newfoundland to present day New York city.  Fruitlessly, he sought the Northwest Passage. </a:t>
            </a:r>
          </a:p>
          <a:p>
            <a:r>
              <a:rPr lang="en-US" dirty="0" smtClean="0"/>
              <a:t>Jacques Cartier – Cartier was the founder of the city of Montreal – in 1534.  He made three return visits to explore the St. Lawrence seaway, seeking the Northwest Passage each time. </a:t>
            </a:r>
            <a:endParaRPr lang="en-US" dirty="0"/>
          </a:p>
          <a:p>
            <a:r>
              <a:rPr lang="en-US" dirty="0" smtClean="0"/>
              <a:t>Samuel de Champlain – established Quebec in 1608, which would become the center of New France in Canada.  </a:t>
            </a:r>
          </a:p>
          <a:p>
            <a:endParaRPr lang="en-US" dirty="0"/>
          </a:p>
        </p:txBody>
      </p:sp>
      <p:sp>
        <p:nvSpPr>
          <p:cNvPr id="2" name="Title 1"/>
          <p:cNvSpPr>
            <a:spLocks noGrp="1"/>
          </p:cNvSpPr>
          <p:nvPr>
            <p:ph type="title"/>
          </p:nvPr>
        </p:nvSpPr>
        <p:spPr/>
        <p:txBody>
          <a:bodyPr/>
          <a:lstStyle/>
          <a:p>
            <a:r>
              <a:rPr lang="en-US" dirty="0" smtClean="0"/>
              <a:t>The French Explorers</a:t>
            </a:r>
            <a:endParaRPr lang="en-US" dirty="0"/>
          </a:p>
        </p:txBody>
      </p:sp>
    </p:spTree>
    <p:extLst>
      <p:ext uri="{BB962C8B-B14F-4D97-AF65-F5344CB8AC3E}">
        <p14:creationId xmlns:p14="http://schemas.microsoft.com/office/powerpoint/2010/main" val="1956179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77731" y="4495801"/>
            <a:ext cx="7767021" cy="533400"/>
          </a:xfrm>
        </p:spPr>
        <p:txBody>
          <a:bodyPr/>
          <a:lstStyle/>
          <a:p>
            <a:r>
              <a:rPr lang="en-US" dirty="0" smtClean="0"/>
              <a:t>The Fur Trade</a:t>
            </a:r>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16184" r="16184"/>
          <a:stretch>
            <a:fillRect/>
          </a:stretch>
        </p:blipFill>
        <p:spPr/>
      </p:pic>
      <p:sp>
        <p:nvSpPr>
          <p:cNvPr id="5" name="Text Placeholder 4"/>
          <p:cNvSpPr>
            <a:spLocks noGrp="1"/>
          </p:cNvSpPr>
          <p:nvPr>
            <p:ph type="body" sz="half" idx="2"/>
          </p:nvPr>
        </p:nvSpPr>
        <p:spPr>
          <a:xfrm>
            <a:off x="381000" y="4953000"/>
            <a:ext cx="8534399" cy="1676400"/>
          </a:xfrm>
        </p:spPr>
        <p:txBody>
          <a:bodyPr>
            <a:normAutofit fontScale="92500" lnSpcReduction="10000"/>
          </a:bodyPr>
          <a:lstStyle/>
          <a:p>
            <a:pPr algn="l"/>
            <a:r>
              <a:rPr lang="en-US" dirty="0" smtClean="0"/>
              <a:t>The French colonization patterns in the New World were almost polar opposites of the Spanish.  While the Spanish gave lip service to the ideas of proselytization by creating Las </a:t>
            </a:r>
            <a:r>
              <a:rPr lang="en-US" dirty="0" err="1" smtClean="0"/>
              <a:t>Leyes</a:t>
            </a:r>
            <a:r>
              <a:rPr lang="en-US" dirty="0" smtClean="0"/>
              <a:t> </a:t>
            </a:r>
            <a:r>
              <a:rPr lang="en-US" dirty="0" err="1" smtClean="0"/>
              <a:t>Nuevas</a:t>
            </a:r>
            <a:r>
              <a:rPr lang="en-US" dirty="0" smtClean="0"/>
              <a:t> and adopting fair rules with the </a:t>
            </a:r>
            <a:r>
              <a:rPr lang="en-US" dirty="0" err="1" smtClean="0"/>
              <a:t>encomienda</a:t>
            </a:r>
            <a:r>
              <a:rPr lang="en-US" dirty="0" smtClean="0"/>
              <a:t> system, the French actually lived by these ideals.  Jesuit priests attempted to live among Native American societies and were far more patient and accepting of the unique interpretations of the Catholic faith which Native Americans articulated.  Moreover, the French did not seek to establish large populations in their settlements.  They were more concerned with trade and the acquisition of resources. </a:t>
            </a:r>
            <a:endParaRPr lang="en-US" dirty="0"/>
          </a:p>
        </p:txBody>
      </p:sp>
    </p:spTree>
    <p:extLst>
      <p:ext uri="{BB962C8B-B14F-4D97-AF65-F5344CB8AC3E}">
        <p14:creationId xmlns:p14="http://schemas.microsoft.com/office/powerpoint/2010/main" val="8581282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Louis Joliet &amp; Jacques Marquette – more fur traders than explorers originally, Joliet and Marquette eventually discovered the source of the Mississippi River.  The men claimed the Mississippi River Valley for France.</a:t>
            </a:r>
            <a:endParaRPr lang="en-US" dirty="0"/>
          </a:p>
          <a:p>
            <a:r>
              <a:rPr lang="en-US" dirty="0" smtClean="0"/>
              <a:t>Robert de la Salle sailed the length of the Mississippi River all the way to the river delta where New Orleans would eventually be established.</a:t>
            </a:r>
          </a:p>
          <a:p>
            <a:r>
              <a:rPr lang="en-US" dirty="0" smtClean="0"/>
              <a:t>By the end of the 17</a:t>
            </a:r>
            <a:r>
              <a:rPr lang="en-US" baseline="30000" dirty="0" smtClean="0"/>
              <a:t>th</a:t>
            </a:r>
            <a:r>
              <a:rPr lang="en-US" dirty="0" smtClean="0"/>
              <a:t> Century the French had recognized the value of the farmland and the potential of the region for plantation agricultures.  Soon, enslaved Africans were brought to the region to cultivate rice, indigo, and sugar cane. </a:t>
            </a:r>
          </a:p>
          <a:p>
            <a:pPr marL="0" indent="0">
              <a:buNone/>
            </a:pPr>
            <a:endParaRPr lang="en-US" dirty="0"/>
          </a:p>
        </p:txBody>
      </p:sp>
      <p:sp>
        <p:nvSpPr>
          <p:cNvPr id="3" name="Title 2"/>
          <p:cNvSpPr>
            <a:spLocks noGrp="1"/>
          </p:cNvSpPr>
          <p:nvPr>
            <p:ph type="title"/>
          </p:nvPr>
        </p:nvSpPr>
        <p:spPr/>
        <p:txBody>
          <a:bodyPr/>
          <a:lstStyle/>
          <a:p>
            <a:r>
              <a:rPr lang="en-US" dirty="0" smtClean="0"/>
              <a:t>The French Mississippi</a:t>
            </a:r>
            <a:endParaRPr lang="en-US" dirty="0"/>
          </a:p>
        </p:txBody>
      </p:sp>
    </p:spTree>
    <p:extLst>
      <p:ext uri="{BB962C8B-B14F-4D97-AF65-F5344CB8AC3E}">
        <p14:creationId xmlns:p14="http://schemas.microsoft.com/office/powerpoint/2010/main" val="37276945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Western European Nation States:</a:t>
            </a:r>
            <a:endParaRPr lang="en-US" dirty="0"/>
          </a:p>
        </p:txBody>
      </p:sp>
      <p:pic>
        <p:nvPicPr>
          <p:cNvPr id="8" name="Picture Placeholder 7"/>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2087" r="2087"/>
          <a:stretch>
            <a:fillRect/>
          </a:stretch>
        </p:blipFill>
        <p:spPr/>
      </p:pic>
      <p:sp>
        <p:nvSpPr>
          <p:cNvPr id="7" name="Text Placeholder 6"/>
          <p:cNvSpPr>
            <a:spLocks noGrp="1"/>
          </p:cNvSpPr>
          <p:nvPr>
            <p:ph type="body" sz="half" idx="2"/>
          </p:nvPr>
        </p:nvSpPr>
        <p:spPr/>
        <p:txBody>
          <a:bodyPr>
            <a:normAutofit lnSpcReduction="10000"/>
          </a:bodyPr>
          <a:lstStyle/>
          <a:p>
            <a:pPr algn="l"/>
            <a:r>
              <a:rPr lang="en-US" dirty="0" smtClean="0"/>
              <a:t>Portugal, Spain, France and England would not emerge as separate nation states until the 1400s.  Prior to that, they were disjointed kingdoms, as in the map above from the 12</a:t>
            </a:r>
            <a:r>
              <a:rPr lang="en-US" baseline="30000" dirty="0" smtClean="0"/>
              <a:t>th</a:t>
            </a:r>
            <a:r>
              <a:rPr lang="en-US" dirty="0" smtClean="0"/>
              <a:t> Century. </a:t>
            </a:r>
          </a:p>
          <a:p>
            <a:endParaRPr lang="en-US" dirty="0"/>
          </a:p>
        </p:txBody>
      </p:sp>
    </p:spTree>
    <p:extLst>
      <p:ext uri="{BB962C8B-B14F-4D97-AF65-F5344CB8AC3E}">
        <p14:creationId xmlns:p14="http://schemas.microsoft.com/office/powerpoint/2010/main" val="10340677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953000" y="533400"/>
            <a:ext cx="3422483" cy="1886921"/>
          </a:xfrm>
        </p:spPr>
        <p:txBody>
          <a:bodyPr/>
          <a:lstStyle/>
          <a:p>
            <a:r>
              <a:rPr lang="en-US" dirty="0" smtClean="0"/>
              <a:t>The Renaissance</a:t>
            </a:r>
            <a:endParaRPr lang="en-US" dirty="0"/>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399" y="762000"/>
            <a:ext cx="3392129" cy="5257800"/>
          </a:xfrm>
        </p:spPr>
      </p:pic>
      <p:sp>
        <p:nvSpPr>
          <p:cNvPr id="7" name="Text Placeholder 6"/>
          <p:cNvSpPr>
            <a:spLocks noGrp="1"/>
          </p:cNvSpPr>
          <p:nvPr>
            <p:ph type="body" sz="half" idx="2"/>
          </p:nvPr>
        </p:nvSpPr>
        <p:spPr>
          <a:xfrm>
            <a:off x="5034579" y="2514600"/>
            <a:ext cx="3411725" cy="3606501"/>
          </a:xfrm>
        </p:spPr>
        <p:txBody>
          <a:bodyPr/>
          <a:lstStyle/>
          <a:p>
            <a:r>
              <a:rPr lang="en-US" dirty="0" smtClean="0"/>
              <a:t>The Renaissance was originally a rediscovery of ancient poets, artists, geographer, mathematicians, and scientists.  Soon, however, using ration though and scientific inquiry in the present became a priority.  </a:t>
            </a:r>
          </a:p>
          <a:p>
            <a:endParaRPr lang="en-US" dirty="0"/>
          </a:p>
          <a:p>
            <a:r>
              <a:rPr lang="en-US" dirty="0" smtClean="0"/>
              <a:t>Improved maps and compasses, the astrolabe, and the improvement of ship design – particularly the three-sail caravel – were all important developments to encourage European exploration. </a:t>
            </a:r>
            <a:endParaRPr lang="en-US" dirty="0"/>
          </a:p>
        </p:txBody>
      </p:sp>
    </p:spTree>
    <p:extLst>
      <p:ext uri="{BB962C8B-B14F-4D97-AF65-F5344CB8AC3E}">
        <p14:creationId xmlns:p14="http://schemas.microsoft.com/office/powerpoint/2010/main" val="42096958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Henry “the Navigator”</a:t>
            </a:r>
            <a:endParaRPr lang="en-US" dirty="0"/>
          </a:p>
        </p:txBody>
      </p:sp>
      <p:sp>
        <p:nvSpPr>
          <p:cNvPr id="6" name="Content Placeholder 5"/>
          <p:cNvSpPr>
            <a:spLocks noGrp="1"/>
          </p:cNvSpPr>
          <p:nvPr>
            <p:ph sz="quarter" idx="13"/>
          </p:nvPr>
        </p:nvSpPr>
        <p:spPr/>
        <p:txBody>
          <a:bodyPr>
            <a:normAutofit fontScale="85000" lnSpcReduction="20000"/>
          </a:bodyPr>
          <a:lstStyle/>
          <a:p>
            <a:r>
              <a:rPr lang="en-US" dirty="0" smtClean="0"/>
              <a:t>Henry “the Navigator” was the Prince of Portugal.  He correctly deduced that by investing time and energy into the study of shipbuilding and navigation, his nation would benefit.  Mapmakers had soon mapped out the Mediterranean and West Africa, and, although it took decades to complete, the Portuguese were on their way to dominating trade in the Atlantic World. </a:t>
            </a:r>
            <a:endParaRPr lang="en-US" dirty="0"/>
          </a:p>
        </p:txBody>
      </p:sp>
      <p:pic>
        <p:nvPicPr>
          <p:cNvPr id="8" name="Content Placeholder 7"/>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846282" y="2239963"/>
            <a:ext cx="3401136" cy="3876675"/>
          </a:xfrm>
        </p:spPr>
      </p:pic>
    </p:spTree>
    <p:extLst>
      <p:ext uri="{BB962C8B-B14F-4D97-AF65-F5344CB8AC3E}">
        <p14:creationId xmlns:p14="http://schemas.microsoft.com/office/powerpoint/2010/main" val="40824577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4800" dirty="0" smtClean="0"/>
              <a:t>The Portuguese Explorers</a:t>
            </a:r>
            <a:endParaRPr lang="en-US" sz="4800" dirty="0"/>
          </a:p>
        </p:txBody>
      </p:sp>
      <p:sp>
        <p:nvSpPr>
          <p:cNvPr id="6" name="Text Placeholder 5"/>
          <p:cNvSpPr>
            <a:spLocks noGrp="1"/>
          </p:cNvSpPr>
          <p:nvPr>
            <p:ph type="body" idx="1"/>
          </p:nvPr>
        </p:nvSpPr>
        <p:spPr/>
        <p:txBody>
          <a:bodyPr/>
          <a:lstStyle/>
          <a:p>
            <a:r>
              <a:rPr lang="en-US" dirty="0" err="1" smtClean="0"/>
              <a:t>Bartholomeu</a:t>
            </a:r>
            <a:r>
              <a:rPr lang="en-US" dirty="0" smtClean="0"/>
              <a:t> Dias</a:t>
            </a:r>
            <a:endParaRPr lang="en-US" dirty="0"/>
          </a:p>
        </p:txBody>
      </p:sp>
      <p:sp>
        <p:nvSpPr>
          <p:cNvPr id="7" name="Content Placeholder 6"/>
          <p:cNvSpPr>
            <a:spLocks noGrp="1"/>
          </p:cNvSpPr>
          <p:nvPr>
            <p:ph sz="half" idx="2"/>
          </p:nvPr>
        </p:nvSpPr>
        <p:spPr/>
        <p:txBody>
          <a:bodyPr>
            <a:normAutofit fontScale="77500" lnSpcReduction="20000"/>
          </a:bodyPr>
          <a:lstStyle/>
          <a:p>
            <a:r>
              <a:rPr lang="en-US" dirty="0" smtClean="0"/>
              <a:t>As the first European explorer to reach the Cape of Good Hope – the southernmost point in Africa – Dias tested the limits of the known world in 1487.  The mysterious currents of the region where three ocean met – the Atlantic, Indian, and Southern, required Dias to return home by the same route.</a:t>
            </a:r>
            <a:endParaRPr lang="en-US" dirty="0"/>
          </a:p>
        </p:txBody>
      </p:sp>
      <p:sp>
        <p:nvSpPr>
          <p:cNvPr id="8" name="Text Placeholder 7"/>
          <p:cNvSpPr>
            <a:spLocks noGrp="1"/>
          </p:cNvSpPr>
          <p:nvPr>
            <p:ph type="body" sz="quarter" idx="3"/>
          </p:nvPr>
        </p:nvSpPr>
        <p:spPr/>
        <p:txBody>
          <a:bodyPr/>
          <a:lstStyle/>
          <a:p>
            <a:r>
              <a:rPr lang="en-US" dirty="0" smtClean="0"/>
              <a:t>Vasco de Gama</a:t>
            </a:r>
            <a:endParaRPr lang="en-US" dirty="0"/>
          </a:p>
        </p:txBody>
      </p:sp>
      <p:sp>
        <p:nvSpPr>
          <p:cNvPr id="9" name="Content Placeholder 8"/>
          <p:cNvSpPr>
            <a:spLocks noGrp="1"/>
          </p:cNvSpPr>
          <p:nvPr>
            <p:ph sz="quarter" idx="4"/>
          </p:nvPr>
        </p:nvSpPr>
        <p:spPr/>
        <p:txBody>
          <a:bodyPr>
            <a:normAutofit fontScale="85000" lnSpcReduction="20000"/>
          </a:bodyPr>
          <a:lstStyle/>
          <a:p>
            <a:r>
              <a:rPr lang="en-US" dirty="0" smtClean="0"/>
              <a:t>Ten years later – and five years after Columbus had sailed across the Atlantic to encounter the “New World” – Vasco de Gama made his way to India by going around the tip of Africa.  Thus, de Gama actually achieved what Columbus perceived that he had accomplished: he discovered a route to the Indies.</a:t>
            </a:r>
            <a:endParaRPr lang="en-US" dirty="0"/>
          </a:p>
        </p:txBody>
      </p:sp>
    </p:spTree>
    <p:extLst>
      <p:ext uri="{BB962C8B-B14F-4D97-AF65-F5344CB8AC3E}">
        <p14:creationId xmlns:p14="http://schemas.microsoft.com/office/powerpoint/2010/main" val="23153647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fontScale="92500" lnSpcReduction="10000"/>
          </a:bodyPr>
          <a:lstStyle/>
          <a:p>
            <a:r>
              <a:rPr lang="en-US" dirty="0" smtClean="0"/>
              <a:t>400 A.D.  </a:t>
            </a:r>
            <a:r>
              <a:rPr lang="en-US" b="1" i="1" u="sng" dirty="0" smtClean="0"/>
              <a:t>The Empire of Ghana </a:t>
            </a:r>
            <a:r>
              <a:rPr lang="en-US" dirty="0" smtClean="0"/>
              <a:t>– This kingdom, which had converted to Islam when encountered by Arab traders, accumulated great wealth by taxing the salt and gold trade. </a:t>
            </a:r>
          </a:p>
          <a:p>
            <a:r>
              <a:rPr lang="en-US" dirty="0" smtClean="0"/>
              <a:t>1200 A.D. </a:t>
            </a:r>
            <a:r>
              <a:rPr lang="en-US" b="1" i="1" u="sng" dirty="0" smtClean="0"/>
              <a:t>The Empire of Mali </a:t>
            </a:r>
            <a:r>
              <a:rPr lang="en-US" dirty="0" smtClean="0"/>
              <a:t>– Again founded on the salt and gold trade, Mali rose to prominence under the famed leader Mansa Musa.  The capital, Timbuktu, became a center of trade and Islamic scholarship</a:t>
            </a:r>
          </a:p>
          <a:p>
            <a:r>
              <a:rPr lang="en-US" dirty="0" smtClean="0"/>
              <a:t>In the 1460s A.D., the </a:t>
            </a:r>
            <a:r>
              <a:rPr lang="en-US" b="1" i="1" u="sng" dirty="0" smtClean="0"/>
              <a:t>Kingdom of Songhai </a:t>
            </a:r>
            <a:r>
              <a:rPr lang="en-US" dirty="0" smtClean="0"/>
              <a:t>emerged and conquered Mali militarily.  Songhai would continue to dominate West African trade until the late 1500s, when Moroccan troops crushed the nation militarily. </a:t>
            </a:r>
            <a:endParaRPr lang="en-US" dirty="0"/>
          </a:p>
        </p:txBody>
      </p:sp>
      <p:sp>
        <p:nvSpPr>
          <p:cNvPr id="11" name="Title 10"/>
          <p:cNvSpPr>
            <a:spLocks noGrp="1"/>
          </p:cNvSpPr>
          <p:nvPr>
            <p:ph type="title"/>
          </p:nvPr>
        </p:nvSpPr>
        <p:spPr/>
        <p:txBody>
          <a:bodyPr/>
          <a:lstStyle/>
          <a:p>
            <a:r>
              <a:rPr lang="en-US" dirty="0" smtClean="0"/>
              <a:t>African Kingdoms</a:t>
            </a:r>
            <a:endParaRPr lang="en-US" dirty="0"/>
          </a:p>
        </p:txBody>
      </p:sp>
    </p:spTree>
    <p:extLst>
      <p:ext uri="{BB962C8B-B14F-4D97-AF65-F5344CB8AC3E}">
        <p14:creationId xmlns:p14="http://schemas.microsoft.com/office/powerpoint/2010/main" val="5223994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smtClean="0"/>
              <a:t>It is frequently noted that slavery existed in Africa long before it existed in the Americas.  This is undoubtedly true.</a:t>
            </a:r>
          </a:p>
          <a:p>
            <a:r>
              <a:rPr lang="en-US" dirty="0" smtClean="0"/>
              <a:t>Slavery existed in China, India, Greece, and Rome; indeed, it even existed in Native American communities.  </a:t>
            </a:r>
          </a:p>
          <a:p>
            <a:r>
              <a:rPr lang="en-US" dirty="0" smtClean="0"/>
              <a:t>In Africa, slaves were taken in warfare and eight ransomed, or made a part of their new society.</a:t>
            </a:r>
          </a:p>
          <a:p>
            <a:r>
              <a:rPr lang="en-US" dirty="0" smtClean="0"/>
              <a:t>Arab traders and Europeans changed the nature of slavery by purchasing slaves in exchange for commodities. </a:t>
            </a:r>
          </a:p>
          <a:p>
            <a:r>
              <a:rPr lang="en-US" dirty="0" smtClean="0"/>
              <a:t>Portuguese plantation owners began using slaves for the brutal labor required on sugar plantations, resulting in high mortality rates.</a:t>
            </a:r>
          </a:p>
          <a:p>
            <a:r>
              <a:rPr lang="en-US" dirty="0" smtClean="0"/>
              <a:t>Slavery in the United States was unique because it was both race-based and hereditary.  That is, if your mother was an enslaved person, you would inherit her condition of servitude. </a:t>
            </a:r>
            <a:endParaRPr lang="en-US" dirty="0"/>
          </a:p>
        </p:txBody>
      </p:sp>
      <p:sp>
        <p:nvSpPr>
          <p:cNvPr id="3" name="Title 2"/>
          <p:cNvSpPr>
            <a:spLocks noGrp="1"/>
          </p:cNvSpPr>
          <p:nvPr>
            <p:ph type="title"/>
          </p:nvPr>
        </p:nvSpPr>
        <p:spPr/>
        <p:txBody>
          <a:bodyPr/>
          <a:lstStyle/>
          <a:p>
            <a:r>
              <a:rPr lang="en-US" dirty="0" smtClean="0"/>
              <a:t>Slavery in Africa</a:t>
            </a:r>
            <a:endParaRPr lang="en-US" dirty="0"/>
          </a:p>
        </p:txBody>
      </p:sp>
    </p:spTree>
    <p:extLst>
      <p:ext uri="{BB962C8B-B14F-4D97-AF65-F5344CB8AC3E}">
        <p14:creationId xmlns:p14="http://schemas.microsoft.com/office/powerpoint/2010/main" val="1386849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No.</a:t>
            </a:r>
            <a:endParaRPr lang="en-US" dirty="0"/>
          </a:p>
        </p:txBody>
      </p:sp>
      <p:pic>
        <p:nvPicPr>
          <p:cNvPr id="4" name="Content Placeholder 3"/>
          <p:cNvPicPr>
            <a:picLocks noGrp="1" noChangeAspect="1"/>
          </p:cNvPicPr>
          <p:nvPr>
            <p:ph type="pic" idx="1"/>
          </p:nvPr>
        </p:nvPicPr>
        <p:blipFill>
          <a:blip r:embed="rId2">
            <a:extLst>
              <a:ext uri="{28A0092B-C50C-407E-A947-70E740481C1C}">
                <a14:useLocalDpi xmlns:a14="http://schemas.microsoft.com/office/drawing/2010/main" val="0"/>
              </a:ext>
            </a:extLst>
          </a:blip>
          <a:srcRect l="16850" r="16850"/>
          <a:stretch>
            <a:fillRect/>
          </a:stretch>
        </p:blipFill>
        <p:spPr/>
      </p:pic>
      <p:sp>
        <p:nvSpPr>
          <p:cNvPr id="5" name="Text Placeholder 4"/>
          <p:cNvSpPr>
            <a:spLocks noGrp="1"/>
          </p:cNvSpPr>
          <p:nvPr>
            <p:ph type="body" sz="half" idx="2"/>
          </p:nvPr>
        </p:nvSpPr>
        <p:spPr/>
        <p:txBody>
          <a:bodyPr>
            <a:normAutofit lnSpcReduction="10000"/>
          </a:bodyPr>
          <a:lstStyle/>
          <a:p>
            <a:pPr algn="l"/>
            <a:r>
              <a:rPr lang="en-US" dirty="0" smtClean="0"/>
              <a:t>Virtually no one who had a rudimentary education believed that the world was flat during the late 15</a:t>
            </a:r>
            <a:r>
              <a:rPr lang="en-US" baseline="30000" dirty="0" smtClean="0"/>
              <a:t>th</a:t>
            </a:r>
            <a:r>
              <a:rPr lang="en-US" dirty="0" smtClean="0"/>
              <a:t> Century.  Columbus himself was quite certain the world was round.  He thought it was much small than it actually is, though.</a:t>
            </a:r>
            <a:endParaRPr lang="en-US" dirty="0"/>
          </a:p>
        </p:txBody>
      </p:sp>
    </p:spTree>
    <p:extLst>
      <p:ext uri="{BB962C8B-B14F-4D97-AF65-F5344CB8AC3E}">
        <p14:creationId xmlns:p14="http://schemas.microsoft.com/office/powerpoint/2010/main" val="178355785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192</TotalTime>
  <Words>1510</Words>
  <Application>Microsoft Office PowerPoint</Application>
  <PresentationFormat>On-screen Show (4:3)</PresentationFormat>
  <Paragraphs>78</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Hardcover</vt:lpstr>
      <vt:lpstr>Europe Begins to Explore the Earth</vt:lpstr>
      <vt:lpstr>The Crusades</vt:lpstr>
      <vt:lpstr>Western European Nation States:</vt:lpstr>
      <vt:lpstr>The Renaissance</vt:lpstr>
      <vt:lpstr>Henry “the Navigator”</vt:lpstr>
      <vt:lpstr>The Portuguese Explorers</vt:lpstr>
      <vt:lpstr>African Kingdoms</vt:lpstr>
      <vt:lpstr>Slavery in Africa</vt:lpstr>
      <vt:lpstr>No.</vt:lpstr>
      <vt:lpstr>The Spanish Monarchs: Ferdinand &amp; Isabella</vt:lpstr>
      <vt:lpstr>Columbus enslaved the Taino people. </vt:lpstr>
      <vt:lpstr>Amerigo Vespucci </vt:lpstr>
      <vt:lpstr>Ponce de Leon</vt:lpstr>
      <vt:lpstr>Vasco de Balboa</vt:lpstr>
      <vt:lpstr>Ferdinand Magellan</vt:lpstr>
      <vt:lpstr>Hernan Cortes</vt:lpstr>
      <vt:lpstr>Smallpox</vt:lpstr>
      <vt:lpstr>Francisco Pizarro </vt:lpstr>
      <vt:lpstr>Coronado </vt:lpstr>
      <vt:lpstr>Hernando de Soto</vt:lpstr>
      <vt:lpstr>Junipero Serro and the Spanish Conquest of California</vt:lpstr>
      <vt:lpstr>Popé</vt:lpstr>
      <vt:lpstr>The Encomienda System</vt:lpstr>
      <vt:lpstr>The French Explorers</vt:lpstr>
      <vt:lpstr>The Fur Trade</vt:lpstr>
      <vt:lpstr>The French Mississippi</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Europe Begins to Explore the Earth</dc:title>
  <dc:creator>Adam</dc:creator>
  <cp:lastModifiedBy>Adam</cp:lastModifiedBy>
  <cp:revision>16</cp:revision>
  <dcterms:created xsi:type="dcterms:W3CDTF">2013-09-08T21:57:50Z</dcterms:created>
  <dcterms:modified xsi:type="dcterms:W3CDTF">2016-09-08T01:01:29Z</dcterms:modified>
</cp:coreProperties>
</file>